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90" r:id="rId4"/>
    <p:sldId id="279" r:id="rId5"/>
    <p:sldId id="280" r:id="rId6"/>
    <p:sldId id="284" r:id="rId7"/>
    <p:sldId id="283" r:id="rId8"/>
    <p:sldId id="285" r:id="rId9"/>
    <p:sldId id="286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2" autoAdjust="0"/>
    <p:restoredTop sz="94248" autoAdjust="0"/>
  </p:normalViewPr>
  <p:slideViewPr>
    <p:cSldViewPr snapToGrid="0">
      <p:cViewPr varScale="1">
        <p:scale>
          <a:sx n="76" d="100"/>
          <a:sy n="76" d="100"/>
        </p:scale>
        <p:origin x="200" y="4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0D15D-884C-46D5-95D0-D9C861BD5F8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F6C7-0C45-4F0D-AB29-8A7585EA2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1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F6C7-0C45-4F0D-AB29-8A7585EA2B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7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9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3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6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6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0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6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1E675-6990-491B-A458-226369CDDC5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6A29-650B-4A76-A968-2EA97292F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6209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Students will be able </a:t>
            </a:r>
            <a:r>
              <a:rPr lang="en-US" dirty="0" smtClean="0"/>
              <a:t>to give suggestions using  </a:t>
            </a:r>
            <a:endParaRPr lang="en-US" dirty="0"/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多</a:t>
            </a:r>
            <a:r>
              <a:rPr lang="en-US" altLang="zh-CN" dirty="0"/>
              <a:t>(</a:t>
            </a:r>
            <a:r>
              <a:rPr lang="zh-CN" altLang="en-US" dirty="0"/>
              <a:t>少）</a:t>
            </a:r>
            <a:r>
              <a:rPr lang="en-US" altLang="zh-CN" dirty="0"/>
              <a:t>+Verb  </a:t>
            </a:r>
            <a:r>
              <a:rPr lang="en-US" altLang="zh-CN" dirty="0" smtClean="0"/>
              <a:t>structure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4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383" y="584118"/>
            <a:ext cx="910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上中文课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你们应该</a:t>
            </a:r>
            <a:r>
              <a:rPr lang="en-US" altLang="zh-CN" sz="3200" dirty="0">
                <a:ea typeface="KaiTi" panose="02010609060101010101" pitchFamily="49" charset="-122"/>
              </a:rPr>
              <a:t>(Should)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做什么？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3074" name="Picture 2" descr="http://www.sfls.cn/yhwl/UploadFiles_1273/201005/201005241441528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4" y="1667045"/>
            <a:ext cx="5302690" cy="398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3383" y="6024303"/>
            <a:ext cx="7483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http://www.sfls.cn/yhwl/UploadFiles_1273/201005/20100524144152845.jpg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22831" y="2250830"/>
            <a:ext cx="4595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218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wixstatic.com/media/e8001a_6bc620f87da44e27bb38236c3f895010~mv2.jpg/v1/fill/w_729,h_603,al_c,q_90/e8001a_6bc620f87da44e27bb38236c3f895010~m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418" y="193323"/>
            <a:ext cx="7053179" cy="583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373" y="5934670"/>
            <a:ext cx="10919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http://static.wixstatic.com/media/e8001a_6bc620f87da44e27bb38236c3f895010~mv2.jpg/v1/fill/w_729,h_603,al_c,q_90/e8001a_6bc620f87da44e27bb38236c3f895010~mv2.jpg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966085" y="3017000"/>
            <a:ext cx="1374541" cy="3133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Callout 7"/>
          <p:cNvSpPr/>
          <p:nvPr/>
        </p:nvSpPr>
        <p:spPr>
          <a:xfrm>
            <a:off x="6659285" y="3807985"/>
            <a:ext cx="3770141" cy="2332773"/>
          </a:xfrm>
          <a:prstGeom prst="wedgeEllipseCallout">
            <a:avLst>
              <a:gd name="adj1" fmla="val -91510"/>
              <a:gd name="adj2" fmla="val -554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这是什么意思？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378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.bbs.redocn.com/attachments/2011/20110830/20110830_5ba4377faeb452b7690d13DF4TWGYUA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29" y="351072"/>
            <a:ext cx="7798979" cy="55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26245" y="6133807"/>
            <a:ext cx="9555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http://img.bbs.redocn.com/attachments/2011/20110830/20110830_5ba4377faeb452b7690d13DF4TWGYUAM.gif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78259" y="5579165"/>
            <a:ext cx="976976" cy="313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Callout 5"/>
          <p:cNvSpPr/>
          <p:nvPr/>
        </p:nvSpPr>
        <p:spPr>
          <a:xfrm>
            <a:off x="8421859" y="473942"/>
            <a:ext cx="3770141" cy="2332773"/>
          </a:xfrm>
          <a:prstGeom prst="wedgeEllipseCallout">
            <a:avLst>
              <a:gd name="adj1" fmla="val -145614"/>
              <a:gd name="adj2" fmla="val 13868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这是什么意思？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78259" y="4557932"/>
            <a:ext cx="2650012" cy="1153551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8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3.share.photo.xuite.net/bluefoam02468/1353944/12835907/649057793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222" y="291378"/>
            <a:ext cx="7726018" cy="43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93222" y="5757730"/>
            <a:ext cx="10071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http://3.share.photo.xuite.net/bluefoam02468/1353944/12835907/649057793_m.jpg</a:t>
            </a:r>
          </a:p>
        </p:txBody>
      </p:sp>
      <p:sp>
        <p:nvSpPr>
          <p:cNvPr id="2" name="Rectangle 1"/>
          <p:cNvSpPr/>
          <p:nvPr/>
        </p:nvSpPr>
        <p:spPr>
          <a:xfrm>
            <a:off x="5156231" y="928468"/>
            <a:ext cx="1413381" cy="20960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7737231" y="3024554"/>
            <a:ext cx="4068337" cy="2264898"/>
          </a:xfrm>
          <a:prstGeom prst="wedgeEllipseCallout">
            <a:avLst>
              <a:gd name="adj1" fmla="val -91510"/>
              <a:gd name="adj2" fmla="val -5549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What is the purpose of </a:t>
            </a:r>
            <a:r>
              <a:rPr lang="zh-CN" altLang="en-US" sz="4000" dirty="0"/>
              <a:t>多？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16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67664" y="3165649"/>
            <a:ext cx="5627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0" i="0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altLang="zh-TW" sz="4800" b="0" i="0" dirty="0">
                <a:solidFill>
                  <a:srgbClr val="002060"/>
                </a:solidFill>
                <a:effectLst/>
                <a:latin typeface="Open Sans"/>
              </a:rPr>
              <a:t>+</a:t>
            </a:r>
            <a:r>
              <a:rPr lang="en-US" altLang="zh-TW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4800" b="0" i="0" dirty="0">
                <a:solidFill>
                  <a:srgbClr val="0070C0"/>
                </a:solidFill>
                <a:effectLst/>
                <a:latin typeface="Open Sans"/>
              </a:rPr>
              <a:t>Verb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4800" b="0" i="0" dirty="0">
                <a:solidFill>
                  <a:srgbClr val="002060"/>
                </a:solidFill>
                <a:effectLst/>
                <a:latin typeface="Open Sans"/>
              </a:rPr>
              <a:t>+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4800" b="0" i="0" dirty="0">
                <a:effectLst/>
                <a:latin typeface="Open Sans"/>
              </a:rPr>
              <a:t>Object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1702192" y="2730916"/>
            <a:ext cx="34606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做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运动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喝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水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吃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青菜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洗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手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46052" y="1807586"/>
            <a:ext cx="1090949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5400" dirty="0">
                <a:solidFill>
                  <a:srgbClr val="7030A0"/>
                </a:solidFill>
                <a:latin typeface="Calibri" panose="020F0502020204030204" pitchFamily="34" charset="0"/>
              </a:rPr>
              <a:t>Urge someone to do </a:t>
            </a:r>
            <a:r>
              <a:rPr lang="zh-TW" altLang="en-US" sz="5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altLang="zh-TW" sz="5400" dirty="0">
                <a:solidFill>
                  <a:srgbClr val="7030A0"/>
                </a:solidFill>
                <a:latin typeface="Calibri" panose="020F0502020204030204" pitchFamily="34" charset="0"/>
              </a:rPr>
              <a:t>something</a:t>
            </a:r>
            <a:r>
              <a:rPr lang="zh-TW" altLang="en-US" sz="5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altLang="zh-TW" sz="5400" dirty="0">
                <a:solidFill>
                  <a:srgbClr val="7030A0"/>
                </a:solidFill>
                <a:latin typeface="Calibri" panose="020F0502020204030204" pitchFamily="34" charset="0"/>
              </a:rPr>
              <a:t>more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052" y="671227"/>
            <a:ext cx="1090949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5400" dirty="0" smtClean="0">
                <a:latin typeface="Calibri" panose="020F0502020204030204" pitchFamily="34" charset="0"/>
              </a:rPr>
              <a:t>What is the function of this structure?</a:t>
            </a:r>
            <a:endParaRPr lang="en-US" altLang="zh-TW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0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46052" y="1617447"/>
            <a:ext cx="1064924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5400" dirty="0">
                <a:solidFill>
                  <a:srgbClr val="7030A0"/>
                </a:solidFill>
                <a:latin typeface="Calibri" panose="020F0502020204030204" pitchFamily="34" charset="0"/>
              </a:rPr>
              <a:t>Urge someone to do </a:t>
            </a:r>
            <a:r>
              <a:rPr lang="zh-TW" altLang="en-US" sz="5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altLang="zh-TW" sz="5400" dirty="0">
                <a:solidFill>
                  <a:srgbClr val="7030A0"/>
                </a:solidFill>
                <a:latin typeface="Calibri" panose="020F0502020204030204" pitchFamily="34" charset="0"/>
              </a:rPr>
              <a:t>something</a:t>
            </a:r>
            <a:r>
              <a:rPr lang="zh-TW" altLang="en-US" sz="5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US" altLang="zh-TW" sz="5400" dirty="0">
                <a:solidFill>
                  <a:srgbClr val="7030A0"/>
                </a:solidFill>
                <a:latin typeface="Calibri" panose="020F0502020204030204" pitchFamily="34" charset="0"/>
              </a:rPr>
              <a:t>less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57667" y="3813756"/>
            <a:ext cx="5627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0" i="0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zh-TW" altLang="en-US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altLang="zh-TW" sz="4800" b="0" i="0" dirty="0">
                <a:solidFill>
                  <a:srgbClr val="002060"/>
                </a:solidFill>
                <a:effectLst/>
                <a:latin typeface="Open Sans"/>
              </a:rPr>
              <a:t>+</a:t>
            </a:r>
            <a:r>
              <a:rPr lang="en-US" altLang="zh-TW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4800" b="0" i="0" dirty="0">
                <a:solidFill>
                  <a:srgbClr val="0070C0"/>
                </a:solidFill>
                <a:effectLst/>
                <a:latin typeface="Open Sans"/>
              </a:rPr>
              <a:t>Verb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4800" b="0" i="0" dirty="0">
                <a:solidFill>
                  <a:srgbClr val="002060"/>
                </a:solidFill>
                <a:effectLst/>
                <a:latin typeface="Open Sans"/>
              </a:rPr>
              <a:t>+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r>
              <a:rPr lang="en-US" sz="4800" b="0" i="0" dirty="0">
                <a:effectLst/>
                <a:latin typeface="Open Sans"/>
              </a:rPr>
              <a:t>Object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1702192" y="2563668"/>
            <a:ext cx="34606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喝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可乐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喝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果汁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吃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零食</a:t>
            </a:r>
            <a:endParaRPr lang="en-US" altLang="zh-CN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60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zh-CN" altLang="en-US" sz="6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</a:t>
            </a: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电视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052" y="671227"/>
            <a:ext cx="1090949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5400" dirty="0" smtClean="0">
                <a:latin typeface="Calibri" panose="020F0502020204030204" pitchFamily="34" charset="0"/>
              </a:rPr>
              <a:t>What is the function of this structure?</a:t>
            </a:r>
            <a:endParaRPr lang="en-US" altLang="zh-TW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7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ZXrWPA7-K0g/T-rXseb43qI/AAAAAAAAAJQ/bC_9X8kMgMY/s1600/rdeverell_couch_pota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70" y="1400982"/>
            <a:ext cx="4740813" cy="431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6153" y="5823077"/>
            <a:ext cx="76012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http://4.bp.blogspot.com/-ZXrWPA7-K0g/T-rXseb43qI/AAAAAAAAAJQ/bC_9X8kMgMY/s1600/rdeverell_couch_potato.jpg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383" y="584118"/>
            <a:ext cx="7484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他想健康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他应该</a:t>
            </a:r>
            <a:r>
              <a:rPr lang="en-US" altLang="zh-CN" sz="3200" dirty="0">
                <a:ea typeface="KaiTi" panose="02010609060101010101" pitchFamily="49" charset="-122"/>
              </a:rPr>
              <a:t>(Should)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做什么？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2831" y="2250830"/>
            <a:ext cx="4595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73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383" y="584118"/>
            <a:ext cx="7484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他想健康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他应该</a:t>
            </a:r>
            <a:r>
              <a:rPr lang="en-US" altLang="zh-CN" sz="3200" dirty="0">
                <a:ea typeface="KaiTi" panose="02010609060101010101" pitchFamily="49" charset="-122"/>
              </a:rPr>
              <a:t>(Should)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做什么？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2" descr="http://img.mp.itc.cn/upload/20160707/3db6a2962c34425fb646d95a6954e95b_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59" y="2147753"/>
            <a:ext cx="6196924" cy="350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4804" y="5655213"/>
            <a:ext cx="7881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http://img.mp.itc.cn/upload/20160707/3db6a2962c34425fb646d95a6954e95b_th.jpg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2831" y="2250830"/>
            <a:ext cx="4595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86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383" y="584118"/>
            <a:ext cx="910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他们想健康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他们应该</a:t>
            </a:r>
            <a:r>
              <a:rPr lang="en-US" altLang="zh-CN" sz="3200" dirty="0">
                <a:ea typeface="KaiTi" panose="02010609060101010101" pitchFamily="49" charset="-122"/>
              </a:rPr>
              <a:t>(Should)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做什么？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7" name="Picture 8" descr="http://www.yinger.cn/yuer/uploadfile/2013/0419/201304190942546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0" y="1505243"/>
            <a:ext cx="6379215" cy="453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8300" y="6255033"/>
            <a:ext cx="739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http://www.yinger.cn/yuer/uploadfile/2013/0419/20130419094254696.jpg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64345" y="2368061"/>
            <a:ext cx="4595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少</a:t>
            </a:r>
            <a:r>
              <a:rPr lang="en-US" altLang="zh-CN" sz="6000" dirty="0">
                <a:latin typeface="KaiTi" panose="02010609060101010101" pitchFamily="49" charset="-122"/>
                <a:ea typeface="KaiTi" panose="02010609060101010101" pitchFamily="49" charset="-122"/>
              </a:rPr>
              <a:t>______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930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185</Words>
  <Application>Microsoft Macintosh PowerPoint</Application>
  <PresentationFormat>Widescreen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 Light</vt:lpstr>
      <vt:lpstr>KaiTi</vt:lpstr>
      <vt:lpstr>Open Sans</vt:lpstr>
      <vt:lpstr>新細明體</vt:lpstr>
      <vt:lpstr>等线</vt:lpstr>
      <vt:lpstr>Arial</vt:lpstr>
      <vt:lpstr>Calibri</vt:lpstr>
      <vt:lpstr>Office Theme</vt:lpstr>
      <vt:lpstr>Learning Targets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Targets</dc:title>
  <dc:creator>fumei chiu</dc:creator>
  <cp:lastModifiedBy>Meng Yeh</cp:lastModifiedBy>
  <cp:revision>36</cp:revision>
  <dcterms:created xsi:type="dcterms:W3CDTF">2016-07-29T20:23:59Z</dcterms:created>
  <dcterms:modified xsi:type="dcterms:W3CDTF">2017-04-24T16:35:35Z</dcterms:modified>
</cp:coreProperties>
</file>